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9"/>
  </p:notesMasterIdLst>
  <p:sldIdLst>
    <p:sldId id="256" r:id="rId2"/>
    <p:sldId id="258" r:id="rId3"/>
    <p:sldId id="260" r:id="rId4"/>
    <p:sldId id="261" r:id="rId5"/>
    <p:sldId id="259" r:id="rId6"/>
    <p:sldId id="263" r:id="rId7"/>
    <p:sldId id="264" r:id="rId8"/>
    <p:sldId id="262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29" autoAdjust="0"/>
  </p:normalViewPr>
  <p:slideViewPr>
    <p:cSldViewPr snapToGrid="0">
      <p:cViewPr varScale="1">
        <p:scale>
          <a:sx n="91" d="100"/>
          <a:sy n="91" d="100"/>
        </p:scale>
        <p:origin x="21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Relational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Join Can Get Harder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How might you execute this on CSV files?</a:t>
            </a:r>
            <a:br>
              <a:rPr lang="en-US" dirty="0"/>
            </a:br>
            <a:r>
              <a:rPr lang="en-US" dirty="0">
                <a:latin typeface="Consolas" panose="020B0609020204030204" pitchFamily="49" charset="0"/>
              </a:rPr>
              <a:t>SELECT comments.* FROM 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comments 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INNER JOIN posts ON comments.post_id=posts.id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WHERE </a:t>
            </a: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</a:rPr>
              <a:t>posts.date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&lt; ‘</a:t>
            </a:r>
            <a:r>
              <a:rPr lang="en-US" dirty="0" smtClean="0">
                <a:latin typeface="Consolas" panose="020B0609020204030204" pitchFamily="49" charset="0"/>
              </a:rPr>
              <a:t>2016-11-08’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AND </a:t>
            </a:r>
            <a:r>
              <a:rPr lang="en-US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comments.author</a:t>
            </a: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=‘</a:t>
            </a:r>
            <a:r>
              <a:rPr lang="en-US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vladatroll</a:t>
            </a: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’</a:t>
            </a:r>
          </a:p>
          <a:p>
            <a:r>
              <a:rPr lang="en-US" dirty="0" smtClean="0"/>
              <a:t>What proportion of comments were written by “</a:t>
            </a:r>
            <a:r>
              <a:rPr lang="en-US" dirty="0" err="1" smtClean="0">
                <a:latin typeface="Consolas" panose="020B0609020204030204" pitchFamily="49" charset="0"/>
              </a:rPr>
              <a:t>vladatroll</a:t>
            </a:r>
            <a:r>
              <a:rPr lang="en-US" dirty="0" smtClean="0"/>
              <a:t>”?</a:t>
            </a:r>
          </a:p>
          <a:p>
            <a:r>
              <a:rPr lang="en-US" dirty="0" smtClean="0"/>
              <a:t>What if he made 10 comments?</a:t>
            </a:r>
          </a:p>
          <a:p>
            <a:pPr lvl="1"/>
            <a:r>
              <a:rPr lang="en-US" dirty="0" smtClean="0"/>
              <a:t>Loop comments first </a:t>
            </a:r>
          </a:p>
          <a:p>
            <a:pPr lvl="2"/>
            <a:r>
              <a:rPr lang="en-US" dirty="0" smtClean="0"/>
              <a:t>Loop posts only if “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comments.author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=‘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vladatroll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’</a:t>
            </a:r>
            <a:r>
              <a:rPr lang="en-US" dirty="0" smtClean="0"/>
              <a:t>”, 2000</a:t>
            </a:r>
          </a:p>
          <a:p>
            <a:pPr lvl="2"/>
            <a:r>
              <a:rPr lang="en-US" dirty="0" smtClean="0"/>
              <a:t>2000 + 10x100 posts = 3,000 checks </a:t>
            </a:r>
            <a:r>
              <a:rPr lang="en-US" dirty="0" smtClean="0">
                <a:solidFill>
                  <a:srgbClr val="00B050"/>
                </a:solidFill>
              </a:rPr>
              <a:t>✔</a:t>
            </a:r>
          </a:p>
          <a:p>
            <a:pPr lvl="1"/>
            <a:r>
              <a:rPr lang="en-US" dirty="0" smtClean="0"/>
              <a:t>Loop posts first</a:t>
            </a:r>
          </a:p>
          <a:p>
            <a:pPr lvl="2"/>
            <a:r>
              <a:rPr lang="en-US" dirty="0" smtClean="0"/>
              <a:t>Loops comments if “</a:t>
            </a:r>
            <a:r>
              <a:rPr lang="en-US" dirty="0" err="1">
                <a:latin typeface="Consolas" panose="020B0609020204030204" pitchFamily="49" charset="0"/>
              </a:rPr>
              <a:t>posts.date</a:t>
            </a:r>
            <a:r>
              <a:rPr lang="en-US" dirty="0">
                <a:latin typeface="Consolas" panose="020B0609020204030204" pitchFamily="49" charset="0"/>
              </a:rPr>
              <a:t> &lt; ‘2016-11-08</a:t>
            </a:r>
            <a:r>
              <a:rPr lang="en-US" dirty="0" smtClean="0">
                <a:latin typeface="Consolas" panose="020B0609020204030204" pitchFamily="49" charset="0"/>
              </a:rPr>
              <a:t>’</a:t>
            </a:r>
          </a:p>
          <a:p>
            <a:pPr lvl="2"/>
            <a:r>
              <a:rPr lang="en-US" dirty="0" smtClean="0"/>
              <a:t>100 + 30x2000 = ~60k checks </a:t>
            </a:r>
            <a:r>
              <a:rPr lang="en-US" dirty="0">
                <a:solidFill>
                  <a:srgbClr val="C00000"/>
                </a:solidFill>
              </a:rPr>
              <a:t>✖</a:t>
            </a:r>
          </a:p>
          <a:p>
            <a:r>
              <a:rPr lang="en-US" dirty="0" smtClean="0"/>
              <a:t>What if he made 1900 comments?</a:t>
            </a:r>
          </a:p>
          <a:p>
            <a:pPr lvl="1"/>
            <a:r>
              <a:rPr lang="en-US" dirty="0"/>
              <a:t>Loops comments first: </a:t>
            </a:r>
            <a:r>
              <a:rPr lang="en-US" dirty="0" smtClean="0"/>
              <a:t>2000 + 1900x100 </a:t>
            </a:r>
            <a:r>
              <a:rPr lang="en-US" dirty="0"/>
              <a:t>= </a:t>
            </a:r>
            <a:r>
              <a:rPr lang="en-US" dirty="0" smtClean="0"/>
              <a:t>~190k checks </a:t>
            </a:r>
            <a:r>
              <a:rPr lang="en-US" dirty="0">
                <a:solidFill>
                  <a:srgbClr val="C00000"/>
                </a:solidFill>
              </a:rPr>
              <a:t>✖</a:t>
            </a:r>
            <a:endParaRPr lang="en-US" dirty="0" smtClean="0"/>
          </a:p>
          <a:p>
            <a:pPr lvl="1"/>
            <a:r>
              <a:rPr lang="en-US" dirty="0" smtClean="0"/>
              <a:t>Loops posts first: 100 + 30x2000 = ~60k checks </a:t>
            </a:r>
            <a:r>
              <a:rPr lang="en-US" dirty="0">
                <a:solidFill>
                  <a:srgbClr val="00B050"/>
                </a:solidFill>
              </a:rPr>
              <a:t>✔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Doing a join will result in nested loops</a:t>
            </a:r>
          </a:p>
          <a:p>
            <a:endParaRPr lang="en-US" dirty="0" smtClean="0"/>
          </a:p>
          <a:p>
            <a:r>
              <a:rPr lang="en-US" dirty="0" smtClean="0"/>
              <a:t>The order of nesting matters</a:t>
            </a:r>
          </a:p>
          <a:p>
            <a:endParaRPr lang="en-US" dirty="0" smtClean="0"/>
          </a:p>
          <a:p>
            <a:r>
              <a:rPr lang="en-US" dirty="0" smtClean="0"/>
              <a:t>The size of the tables matters in the number of checks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data</a:t>
            </a:r>
            <a:r>
              <a:rPr lang="en-US" dirty="0" smtClean="0"/>
              <a:t> in the table also matters in number of checks</a:t>
            </a:r>
          </a:p>
          <a:p>
            <a:endParaRPr lang="en-US" dirty="0" smtClean="0"/>
          </a:p>
          <a:p>
            <a:r>
              <a:rPr lang="en-US" dirty="0" smtClean="0"/>
              <a:t>Tip#1: Many-many can be Speculative Generality</a:t>
            </a:r>
          </a:p>
          <a:p>
            <a:pPr lvl="1"/>
            <a:r>
              <a:rPr lang="en-US" dirty="0" smtClean="0"/>
              <a:t>Do we really need to have a many-many design in our schema everywhere? </a:t>
            </a:r>
          </a:p>
          <a:p>
            <a:pPr lvl="1"/>
            <a:r>
              <a:rPr lang="en-US" dirty="0" smtClean="0"/>
              <a:t>Reducing a many-many to many-one relationship eliminates an extra inner loop on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4"/>
            <a:ext cx="7742767" cy="47533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Still picture yourself scanning through CSVs</a:t>
            </a:r>
          </a:p>
          <a:p>
            <a:r>
              <a:rPr lang="en-US" dirty="0" smtClean="0"/>
              <a:t>Now imagine that you have the ability to </a:t>
            </a:r>
            <a:r>
              <a:rPr lang="en-US" i="1" dirty="0" smtClean="0"/>
              <a:t>know</a:t>
            </a:r>
            <a:r>
              <a:rPr lang="en-US" dirty="0" smtClean="0"/>
              <a:t> what byte# a post is on </a:t>
            </a:r>
            <a:r>
              <a:rPr lang="en-US" u="sng" dirty="0" smtClean="0"/>
              <a:t>if</a:t>
            </a:r>
            <a:r>
              <a:rPr lang="en-US" dirty="0" smtClean="0"/>
              <a:t> you know the </a:t>
            </a:r>
            <a:r>
              <a:rPr lang="en-US" dirty="0" smtClean="0">
                <a:latin typeface="Consolas" panose="020B0609020204030204" pitchFamily="49" charset="0"/>
              </a:rPr>
              <a:t>post.id</a:t>
            </a:r>
            <a:r>
              <a:rPr lang="en-US" dirty="0" smtClean="0"/>
              <a:t> number</a:t>
            </a:r>
          </a:p>
          <a:p>
            <a:pPr lvl="1"/>
            <a:r>
              <a:rPr lang="en-US" dirty="0" smtClean="0"/>
              <a:t>You know that post.id numbers are unique</a:t>
            </a:r>
          </a:p>
          <a:p>
            <a:pPr lvl="1"/>
            <a:r>
              <a:rPr lang="en-US" dirty="0" smtClean="0"/>
              <a:t>e.g. maybe you have a big hash table that does the mapping</a:t>
            </a:r>
          </a:p>
          <a:p>
            <a:r>
              <a:rPr lang="en-US" dirty="0" smtClean="0"/>
              <a:t>Now back to our </a:t>
            </a:r>
            <a:r>
              <a:rPr lang="en-US" dirty="0" err="1">
                <a:latin typeface="Consolas" panose="020B0609020204030204" pitchFamily="49" charset="0"/>
              </a:rPr>
              <a:t>vladatroll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Loop through comments for date (2000 checks)</a:t>
            </a:r>
          </a:p>
          <a:p>
            <a:pPr lvl="2"/>
            <a:r>
              <a:rPr lang="en-US" dirty="0" smtClean="0"/>
              <a:t>If qualifies: 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comments.author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=‘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vladatroll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’</a:t>
            </a:r>
            <a:endParaRPr lang="en-US" dirty="0" smtClean="0"/>
          </a:p>
          <a:p>
            <a:pPr lvl="3"/>
            <a:r>
              <a:rPr lang="en-US" dirty="0" smtClean="0"/>
              <a:t>Lookup the post and check the date on that</a:t>
            </a:r>
          </a:p>
          <a:p>
            <a:pPr lvl="3"/>
            <a:r>
              <a:rPr lang="en-US" dirty="0" smtClean="0"/>
              <a:t>Maybe even cache the </a:t>
            </a:r>
            <a:r>
              <a:rPr lang="en-US" dirty="0" err="1" smtClean="0"/>
              <a:t>post_id</a:t>
            </a:r>
            <a:r>
              <a:rPr lang="en-US" dirty="0" smtClean="0"/>
              <a:t> in case we need it</a:t>
            </a:r>
          </a:p>
          <a:p>
            <a:pPr lvl="1"/>
            <a:r>
              <a:rPr lang="en-US" dirty="0" smtClean="0"/>
              <a:t>How many checks? 2,000</a:t>
            </a:r>
          </a:p>
          <a:p>
            <a:r>
              <a:rPr lang="en-US" dirty="0" smtClean="0"/>
              <a:t>Now what if we indexed everything by commenter? By date?</a:t>
            </a:r>
          </a:p>
          <a:p>
            <a:pPr lvl="1"/>
            <a:r>
              <a:rPr lang="en-US" dirty="0" smtClean="0"/>
              <a:t>Fast? Yes.</a:t>
            </a:r>
          </a:p>
          <a:p>
            <a:pPr lvl="1"/>
            <a:r>
              <a:rPr lang="en-US" dirty="0" smtClean="0"/>
              <a:t>Space? Huge. Always a tradeoff</a:t>
            </a:r>
          </a:p>
          <a:p>
            <a:pPr lvl="1"/>
            <a:r>
              <a:rPr lang="en-US" dirty="0" smtClean="0"/>
              <a:t>Updating? Slow, too. To </a:t>
            </a:r>
            <a:r>
              <a:rPr lang="en-US" smtClean="0"/>
              <a:t>be continued…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73745"/>
            <a:ext cx="7953662" cy="40796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Count the number of reads to a table, not to an index</a:t>
            </a:r>
          </a:p>
          <a:p>
            <a:r>
              <a:rPr lang="en-US" dirty="0" smtClean="0"/>
              <a:t>Do this join </a:t>
            </a:r>
            <a:r>
              <a:rPr lang="en-US" i="1" dirty="0" smtClean="0"/>
              <a:t>with no indexes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Need two full table scans, nested</a:t>
            </a:r>
          </a:p>
          <a:p>
            <a:pPr lvl="1"/>
            <a:r>
              <a:rPr lang="en-US" dirty="0" smtClean="0"/>
              <a:t>for every company (100x)</a:t>
            </a:r>
          </a:p>
          <a:p>
            <a:pPr lvl="2"/>
            <a:r>
              <a:rPr lang="en-US" dirty="0" smtClean="0"/>
              <a:t>get the company’s “public” (READ)</a:t>
            </a:r>
          </a:p>
          <a:p>
            <a:pPr lvl="2"/>
            <a:r>
              <a:rPr lang="en-US" dirty="0" smtClean="0"/>
              <a:t>if public company (50x out of 100)</a:t>
            </a:r>
          </a:p>
          <a:p>
            <a:pPr lvl="3"/>
            <a:r>
              <a:rPr lang="en-US" dirty="0" smtClean="0"/>
              <a:t>For every employee (10,000)</a:t>
            </a:r>
          </a:p>
          <a:p>
            <a:pPr lvl="4"/>
            <a:r>
              <a:rPr lang="en-US" dirty="0" smtClean="0"/>
              <a:t>Get the employee’s “active” field (READ)</a:t>
            </a:r>
          </a:p>
          <a:p>
            <a:pPr lvl="4"/>
            <a:r>
              <a:rPr lang="en-US" dirty="0" smtClean="0"/>
              <a:t>If active, add to results set</a:t>
            </a:r>
          </a:p>
          <a:p>
            <a:pPr lvl="1"/>
            <a:r>
              <a:rPr lang="en-US" dirty="0" smtClean="0"/>
              <a:t>Thus: 100 company reads + 50*10,000 = 500,100</a:t>
            </a:r>
          </a:p>
          <a:p>
            <a:pPr lvl="1"/>
            <a:r>
              <a:rPr lang="en-US" dirty="0" smtClean="0"/>
              <a:t>What if we did this with employee first? </a:t>
            </a:r>
            <a:br>
              <a:rPr lang="en-US" dirty="0" smtClean="0"/>
            </a:br>
            <a:r>
              <a:rPr lang="en-US" dirty="0" smtClean="0"/>
              <a:t>10,000 + 3,000*10,000=</a:t>
            </a:r>
            <a:r>
              <a:rPr lang="en-US" dirty="0"/>
              <a:t> </a:t>
            </a:r>
            <a:r>
              <a:rPr lang="en-US" dirty="0" smtClean="0"/>
              <a:t>30,010,000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28700" y="797636"/>
            <a:ext cx="5335155" cy="1204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SELECT employee.name, </a:t>
            </a:r>
            <a:r>
              <a:rPr lang="en-US" sz="1800" dirty="0" err="1" smtClean="0">
                <a:latin typeface="Consolas" panose="020B0609020204030204" pitchFamily="49" charset="0"/>
              </a:rPr>
              <a:t>employee.salary</a:t>
            </a:r>
            <a:r>
              <a:rPr lang="en-US" sz="1800" dirty="0" smtClean="0">
                <a:latin typeface="Consolas" panose="020B0609020204030204" pitchFamily="49" charset="0"/>
              </a:rPr>
              <a:t/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FROM employee INNER JOIN company 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    ON </a:t>
            </a:r>
            <a:r>
              <a:rPr lang="en-US" sz="1800" dirty="0" err="1" smtClean="0">
                <a:latin typeface="Consolas" panose="020B0609020204030204" pitchFamily="49" charset="0"/>
              </a:rPr>
              <a:t>employee.company_id</a:t>
            </a:r>
            <a:r>
              <a:rPr lang="en-US" sz="1800" dirty="0" smtClean="0">
                <a:latin typeface="Consolas" panose="020B0609020204030204" pitchFamily="49" charset="0"/>
              </a:rPr>
              <a:t> = company.id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WHERE </a:t>
            </a:r>
            <a:r>
              <a:rPr lang="en-US" sz="1800" dirty="0" err="1" smtClean="0">
                <a:latin typeface="Consolas" panose="020B0609020204030204" pitchFamily="49" charset="0"/>
              </a:rPr>
              <a:t>employee.active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AND  </a:t>
            </a:r>
            <a:r>
              <a:rPr lang="en-US" sz="1800" dirty="0" err="1" smtClean="0">
                <a:latin typeface="Consolas" panose="020B0609020204030204" pitchFamily="49" charset="0"/>
              </a:rPr>
              <a:t>company.public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8700" y="146677"/>
            <a:ext cx="7200900" cy="10142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Join Costs Problem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253018" y="146677"/>
            <a:ext cx="2890982" cy="1977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200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50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10,000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3,000 active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4,000 employees of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Results: 2,000 rows </a:t>
            </a:r>
          </a:p>
        </p:txBody>
      </p:sp>
    </p:spTree>
    <p:extLst>
      <p:ext uri="{BB962C8B-B14F-4D97-AF65-F5344CB8AC3E}">
        <p14:creationId xmlns:p14="http://schemas.microsoft.com/office/powerpoint/2010/main" val="7859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73745"/>
            <a:ext cx="7953662" cy="4079641"/>
          </a:xfrm>
        </p:spPr>
        <p:txBody>
          <a:bodyPr>
            <a:normAutofit/>
          </a:bodyPr>
          <a:lstStyle/>
          <a:p>
            <a:r>
              <a:rPr lang="en-US" dirty="0" smtClean="0"/>
              <a:t>Do this join </a:t>
            </a:r>
            <a:r>
              <a:rPr lang="en-US" i="1" dirty="0" smtClean="0"/>
              <a:t>with indexes on foreign and primary keys</a:t>
            </a:r>
            <a:endParaRPr lang="en-US" dirty="0" smtClean="0"/>
          </a:p>
          <a:p>
            <a:r>
              <a:rPr lang="en-US" dirty="0" smtClean="0"/>
              <a:t>Full table scan on outer table, lookup on inner table</a:t>
            </a:r>
          </a:p>
          <a:p>
            <a:pPr lvl="1"/>
            <a:r>
              <a:rPr lang="en-US" dirty="0" smtClean="0"/>
              <a:t>for every company (100x)</a:t>
            </a:r>
          </a:p>
          <a:p>
            <a:pPr lvl="2"/>
            <a:r>
              <a:rPr lang="en-US" dirty="0" smtClean="0"/>
              <a:t>get the company’s “public” (READ)</a:t>
            </a:r>
          </a:p>
          <a:p>
            <a:pPr lvl="2"/>
            <a:r>
              <a:rPr lang="en-US" dirty="0" smtClean="0"/>
              <a:t>if public company (50 out of 100)</a:t>
            </a:r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Lookup a company’s employees via non-unique index</a:t>
            </a:r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For each employee, read their data (READ)</a:t>
            </a:r>
          </a:p>
          <a:p>
            <a:pPr lvl="3"/>
            <a:r>
              <a:rPr lang="en-US" dirty="0" smtClean="0">
                <a:solidFill>
                  <a:srgbClr val="00B050"/>
                </a:solidFill>
              </a:rPr>
              <a:t>If active, add to result set</a:t>
            </a:r>
          </a:p>
          <a:p>
            <a:pPr lvl="1"/>
            <a:r>
              <a:rPr lang="en-US" dirty="0" smtClean="0"/>
              <a:t>Thus: 100 company reads + 4,000 = 4,100</a:t>
            </a:r>
          </a:p>
          <a:p>
            <a:pPr lvl="1"/>
            <a:r>
              <a:rPr lang="en-US" dirty="0" smtClean="0"/>
              <a:t>Note: largely depends on distributions!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28700" y="797636"/>
            <a:ext cx="5335155" cy="1204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SELECT employee.name, </a:t>
            </a:r>
            <a:r>
              <a:rPr lang="en-US" sz="1800" dirty="0" err="1" smtClean="0">
                <a:latin typeface="Consolas" panose="020B0609020204030204" pitchFamily="49" charset="0"/>
              </a:rPr>
              <a:t>employee.salary</a:t>
            </a:r>
            <a:r>
              <a:rPr lang="en-US" sz="1800" dirty="0" smtClean="0">
                <a:latin typeface="Consolas" panose="020B0609020204030204" pitchFamily="49" charset="0"/>
              </a:rPr>
              <a:t/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FROM employee INNER JOIN company 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    ON </a:t>
            </a:r>
            <a:r>
              <a:rPr lang="en-US" sz="1800" dirty="0" err="1" smtClean="0">
                <a:latin typeface="Consolas" panose="020B0609020204030204" pitchFamily="49" charset="0"/>
              </a:rPr>
              <a:t>employee.company_id</a:t>
            </a:r>
            <a:r>
              <a:rPr lang="en-US" sz="1800" dirty="0" smtClean="0">
                <a:latin typeface="Consolas" panose="020B0609020204030204" pitchFamily="49" charset="0"/>
              </a:rPr>
              <a:t> = company.id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WHERE </a:t>
            </a:r>
            <a:r>
              <a:rPr lang="en-US" sz="1800" dirty="0" err="1" smtClean="0">
                <a:latin typeface="Consolas" panose="020B0609020204030204" pitchFamily="49" charset="0"/>
              </a:rPr>
              <a:t>employee.active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AND  </a:t>
            </a:r>
            <a:r>
              <a:rPr lang="en-US" sz="1800" dirty="0" err="1" smtClean="0">
                <a:latin typeface="Consolas" panose="020B0609020204030204" pitchFamily="49" charset="0"/>
              </a:rPr>
              <a:t>company.public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53018" y="146677"/>
            <a:ext cx="2890982" cy="1977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200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50 </a:t>
            </a:r>
            <a:r>
              <a:rPr lang="en-US" sz="1600" dirty="0"/>
              <a:t>public </a:t>
            </a:r>
            <a:r>
              <a:rPr lang="en-US" sz="1600" dirty="0" smtClean="0"/>
              <a:t>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10,000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3,000 active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4,000 employees of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 smtClean="0"/>
              <a:t>Results: 2,000 rows </a:t>
            </a:r>
            <a:endParaRPr lang="en-US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8700" y="146677"/>
            <a:ext cx="7200900" cy="10142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Join Costs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73745"/>
            <a:ext cx="7953662" cy="40796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 this join </a:t>
            </a:r>
            <a:r>
              <a:rPr lang="en-US" i="1" dirty="0" smtClean="0"/>
              <a:t>with indexes on foreign and primary keys</a:t>
            </a:r>
            <a:r>
              <a:rPr lang="en-US" dirty="0"/>
              <a:t> </a:t>
            </a:r>
            <a:r>
              <a:rPr lang="en-US" i="1" dirty="0" smtClean="0"/>
              <a:t>AND partial index on only active employees</a:t>
            </a:r>
          </a:p>
          <a:p>
            <a:r>
              <a:rPr lang="en-US" dirty="0" smtClean="0"/>
              <a:t>Do an index scan on active employees first</a:t>
            </a:r>
          </a:p>
          <a:p>
            <a:pPr lvl="1"/>
            <a:r>
              <a:rPr lang="en-US" dirty="0" smtClean="0"/>
              <a:t>for every employee (3000x)</a:t>
            </a:r>
          </a:p>
          <a:p>
            <a:pPr lvl="2"/>
            <a:r>
              <a:rPr lang="en-US" dirty="0" smtClean="0"/>
              <a:t>(no need for a read here – already in index)</a:t>
            </a:r>
          </a:p>
          <a:p>
            <a:pPr lvl="2"/>
            <a:r>
              <a:rPr lang="en-US" dirty="0" smtClean="0"/>
              <a:t>Lookup the company (READ)</a:t>
            </a:r>
            <a:br>
              <a:rPr lang="en-US" dirty="0" smtClean="0"/>
            </a:br>
            <a:r>
              <a:rPr lang="en-US" dirty="0" smtClean="0"/>
              <a:t>(using the company.id unique primary key)</a:t>
            </a:r>
          </a:p>
          <a:p>
            <a:pPr lvl="2"/>
            <a:r>
              <a:rPr lang="en-US" dirty="0" smtClean="0"/>
              <a:t>If public, add to result set</a:t>
            </a:r>
          </a:p>
          <a:p>
            <a:pPr lvl="1"/>
            <a:r>
              <a:rPr lang="en-US" dirty="0" smtClean="0"/>
              <a:t>Thus: 3,000 reads for a 2,000 result set</a:t>
            </a:r>
          </a:p>
          <a:p>
            <a:pPr lvl="2"/>
            <a:r>
              <a:rPr lang="en-US" dirty="0" smtClean="0"/>
              <a:t>Hits a unique index instead of a large index </a:t>
            </a:r>
            <a:br>
              <a:rPr lang="en-US" dirty="0" smtClean="0"/>
            </a:br>
            <a:r>
              <a:rPr lang="en-US" dirty="0" smtClean="0"/>
              <a:t>(lookup employee’s company instead of a company’s employees)</a:t>
            </a:r>
          </a:p>
          <a:p>
            <a:pPr lvl="2"/>
            <a:r>
              <a:rPr lang="en-US" dirty="0" smtClean="0"/>
              <a:t>But! There are only 50, so assuming we have a good cache we can do </a:t>
            </a:r>
            <a:r>
              <a:rPr lang="en-US" u="sng" dirty="0" smtClean="0"/>
              <a:t>50 reads total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28700" y="797636"/>
            <a:ext cx="5335155" cy="1204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SELECT employee.name, </a:t>
            </a:r>
            <a:r>
              <a:rPr lang="en-US" sz="1800" dirty="0" err="1" smtClean="0">
                <a:latin typeface="Consolas" panose="020B0609020204030204" pitchFamily="49" charset="0"/>
              </a:rPr>
              <a:t>employee.salary</a:t>
            </a:r>
            <a:r>
              <a:rPr lang="en-US" sz="1800" dirty="0" smtClean="0">
                <a:latin typeface="Consolas" panose="020B0609020204030204" pitchFamily="49" charset="0"/>
              </a:rPr>
              <a:t/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FROM employee INNER JOIN company 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    ON </a:t>
            </a:r>
            <a:r>
              <a:rPr lang="en-US" sz="1800" dirty="0" err="1" smtClean="0">
                <a:latin typeface="Consolas" panose="020B0609020204030204" pitchFamily="49" charset="0"/>
              </a:rPr>
              <a:t>employee.company_id</a:t>
            </a:r>
            <a:r>
              <a:rPr lang="en-US" sz="1800" dirty="0" smtClean="0">
                <a:latin typeface="Consolas" panose="020B0609020204030204" pitchFamily="49" charset="0"/>
              </a:rPr>
              <a:t> = company.id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WHERE </a:t>
            </a:r>
            <a:r>
              <a:rPr lang="en-US" sz="1800" dirty="0" err="1" smtClean="0">
                <a:latin typeface="Consolas" panose="020B0609020204030204" pitchFamily="49" charset="0"/>
              </a:rPr>
              <a:t>employee.active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AND  </a:t>
            </a:r>
            <a:r>
              <a:rPr lang="en-US" sz="1800" dirty="0" err="1" smtClean="0">
                <a:latin typeface="Consolas" panose="020B0609020204030204" pitchFamily="49" charset="0"/>
              </a:rPr>
              <a:t>company.public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53018" y="146676"/>
            <a:ext cx="2729344" cy="1977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200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50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10,000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3,000 active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4,000 employees of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Results: 2,000 rows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8700" y="146677"/>
            <a:ext cx="7200900" cy="10142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Join Costs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73745"/>
            <a:ext cx="7953662" cy="4079641"/>
          </a:xfrm>
        </p:spPr>
        <p:txBody>
          <a:bodyPr>
            <a:normAutofit/>
          </a:bodyPr>
          <a:lstStyle/>
          <a:p>
            <a:r>
              <a:rPr lang="en-US" dirty="0" smtClean="0"/>
              <a:t>Do this join </a:t>
            </a:r>
            <a:r>
              <a:rPr lang="en-US" i="1" dirty="0" smtClean="0"/>
              <a:t>with a indexes on foreign and primary keys</a:t>
            </a:r>
            <a:r>
              <a:rPr lang="en-US" dirty="0"/>
              <a:t> </a:t>
            </a:r>
            <a:r>
              <a:rPr lang="en-US" i="1" dirty="0" smtClean="0"/>
              <a:t>AND multidimensional, partial index on only active employees and public companies</a:t>
            </a:r>
          </a:p>
          <a:p>
            <a:r>
              <a:rPr lang="en-US" dirty="0" smtClean="0"/>
              <a:t>Do exactly 2,000 reads </a:t>
            </a:r>
            <a:r>
              <a:rPr lang="en-US" dirty="0"/>
              <a:t>(minimum</a:t>
            </a:r>
            <a:r>
              <a:rPr lang="en-US" dirty="0" smtClean="0"/>
              <a:t>!) to get the employee names and salaries</a:t>
            </a:r>
          </a:p>
          <a:p>
            <a:r>
              <a:rPr lang="en-US" dirty="0" smtClean="0"/>
              <a:t>…but this is basically the same thing as caching your results anyway.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28700" y="797636"/>
            <a:ext cx="5335155" cy="1204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SELECT employee.name, </a:t>
            </a:r>
            <a:r>
              <a:rPr lang="en-US" sz="1800" dirty="0" err="1" smtClean="0">
                <a:latin typeface="Consolas" panose="020B0609020204030204" pitchFamily="49" charset="0"/>
              </a:rPr>
              <a:t>employee.salary</a:t>
            </a:r>
            <a:r>
              <a:rPr lang="en-US" sz="1800" dirty="0" smtClean="0">
                <a:latin typeface="Consolas" panose="020B0609020204030204" pitchFamily="49" charset="0"/>
              </a:rPr>
              <a:t/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FROM employee INNER JOIN company 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    ON </a:t>
            </a:r>
            <a:r>
              <a:rPr lang="en-US" sz="1800" dirty="0" err="1" smtClean="0">
                <a:latin typeface="Consolas" panose="020B0609020204030204" pitchFamily="49" charset="0"/>
              </a:rPr>
              <a:t>employee.company_id</a:t>
            </a:r>
            <a:r>
              <a:rPr lang="en-US" sz="1800" dirty="0" smtClean="0">
                <a:latin typeface="Consolas" panose="020B0609020204030204" pitchFamily="49" charset="0"/>
              </a:rPr>
              <a:t> = company.id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WHERE </a:t>
            </a:r>
            <a:r>
              <a:rPr lang="en-US" sz="1800" dirty="0" err="1" smtClean="0">
                <a:latin typeface="Consolas" panose="020B0609020204030204" pitchFamily="49" charset="0"/>
              </a:rPr>
              <a:t>employee.active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 AND  </a:t>
            </a:r>
            <a:r>
              <a:rPr lang="en-US" sz="1800" dirty="0" err="1" smtClean="0">
                <a:latin typeface="Consolas" panose="020B0609020204030204" pitchFamily="49" charset="0"/>
              </a:rPr>
              <a:t>company.public</a:t>
            </a:r>
            <a:r>
              <a:rPr lang="en-US" sz="1800" dirty="0" smtClean="0">
                <a:latin typeface="Consolas" panose="020B0609020204030204" pitchFamily="49" charset="0"/>
              </a:rPr>
              <a:t> = true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53018" y="146676"/>
            <a:ext cx="2729344" cy="1977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200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50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10,000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3,000 active employees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4,000 employees of public companies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Results: 2,000 rows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28700" y="146677"/>
            <a:ext cx="7200900" cy="10142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Join Costs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me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193" y="1460938"/>
            <a:ext cx="8250621" cy="44064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relational databases have a way of showing the decisions made for a query.</a:t>
            </a:r>
          </a:p>
          <a:p>
            <a:pPr lvl="1"/>
            <a:r>
              <a:rPr lang="en-US" dirty="0" smtClean="0"/>
              <a:t>Usually preceding the query with “EXPLAIN”</a:t>
            </a:r>
          </a:p>
          <a:p>
            <a:pPr marL="0" indent="0">
              <a:buNone/>
            </a:pPr>
            <a:r>
              <a:rPr lang="en-US" sz="1300" dirty="0" smtClean="0">
                <a:latin typeface="Lucida Console" panose="020B0609040504020204" pitchFamily="49" charset="0"/>
              </a:rPr>
              <a:t>e.g. a PostgreSQL explain: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EXPLAIN </a:t>
            </a:r>
            <a:r>
              <a:rPr lang="en-US" sz="1300" dirty="0">
                <a:latin typeface="Lucida Console" panose="020B0609040504020204" pitchFamily="49" charset="0"/>
              </a:rPr>
              <a:t>SELECT </a:t>
            </a:r>
            <a:r>
              <a:rPr lang="en-US" sz="1300" dirty="0" smtClean="0">
                <a:latin typeface="Lucida Console" panose="020B0609040504020204" pitchFamily="49" charset="0"/>
              </a:rPr>
              <a:t>*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FROM </a:t>
            </a:r>
            <a:r>
              <a:rPr lang="en-US" sz="1300" dirty="0">
                <a:latin typeface="Lucida Console" panose="020B0609040504020204" pitchFamily="49" charset="0"/>
              </a:rPr>
              <a:t>tenk1 t1, tenk2 </a:t>
            </a:r>
            <a:r>
              <a:rPr lang="en-US" sz="1300" dirty="0" smtClean="0">
                <a:latin typeface="Lucida Console" panose="020B0609040504020204" pitchFamily="49" charset="0"/>
              </a:rPr>
              <a:t>t2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WHERE </a:t>
            </a:r>
            <a:r>
              <a:rPr lang="en-US" sz="1300" dirty="0">
                <a:latin typeface="Lucida Console" panose="020B0609040504020204" pitchFamily="49" charset="0"/>
              </a:rPr>
              <a:t>t1.unique1 &lt; 10 AND t1.unique2 = t2.unique2</a:t>
            </a:r>
            <a:r>
              <a:rPr lang="en-US" sz="1300" dirty="0" smtClean="0">
                <a:latin typeface="Lucida Console" panose="020B0609040504020204" pitchFamily="49" charset="0"/>
              </a:rPr>
              <a:t>;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/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                                   </a:t>
            </a:r>
            <a:r>
              <a:rPr lang="en-US" sz="1300" dirty="0">
                <a:latin typeface="Lucida Console" panose="020B0609040504020204" pitchFamily="49" charset="0"/>
              </a:rPr>
              <a:t>QUERY </a:t>
            </a:r>
            <a:r>
              <a:rPr lang="en-US" sz="1300" dirty="0" smtClean="0">
                <a:latin typeface="Lucida Console" panose="020B0609040504020204" pitchFamily="49" charset="0"/>
              </a:rPr>
              <a:t>PLAN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--------------------------------------------------------------------------------------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</a:t>
            </a:r>
            <a:r>
              <a:rPr lang="en-US" sz="1300" dirty="0">
                <a:latin typeface="Lucida Console" panose="020B0609040504020204" pitchFamily="49" charset="0"/>
              </a:rPr>
              <a:t>Nested Loop  (cost=4.65..118.62 rows=10 width=488</a:t>
            </a:r>
            <a:r>
              <a:rPr lang="en-US" sz="1300" dirty="0" smtClean="0">
                <a:latin typeface="Lucida Console" panose="020B0609040504020204" pitchFamily="49" charset="0"/>
              </a:rPr>
              <a:t>)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</a:t>
            </a:r>
            <a:r>
              <a:rPr lang="en-US" sz="1300" dirty="0">
                <a:latin typeface="Lucida Console" panose="020B0609040504020204" pitchFamily="49" charset="0"/>
              </a:rPr>
              <a:t>-&gt;  Bitmap Heap Scan on tenk1 t1  (cost=4.36..39.47 rows=10 width=244</a:t>
            </a:r>
            <a:r>
              <a:rPr lang="en-US" sz="1300" dirty="0" smtClean="0">
                <a:latin typeface="Lucida Console" panose="020B0609040504020204" pitchFamily="49" charset="0"/>
              </a:rPr>
              <a:t>)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      </a:t>
            </a:r>
            <a:r>
              <a:rPr lang="en-US" sz="1300" dirty="0">
                <a:latin typeface="Lucida Console" panose="020B0609040504020204" pitchFamily="49" charset="0"/>
              </a:rPr>
              <a:t>Recheck Cond: (unique1 &lt; 10</a:t>
            </a:r>
            <a:r>
              <a:rPr lang="en-US" sz="1300" dirty="0" smtClean="0">
                <a:latin typeface="Lucida Console" panose="020B0609040504020204" pitchFamily="49" charset="0"/>
              </a:rPr>
              <a:t>)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      </a:t>
            </a:r>
            <a:r>
              <a:rPr lang="en-US" sz="1300" dirty="0">
                <a:latin typeface="Lucida Console" panose="020B0609040504020204" pitchFamily="49" charset="0"/>
              </a:rPr>
              <a:t>-&gt;  Bitmap Index Scan on tenk1_unique1  (cost=0.00..4.36 rows=10 width=0</a:t>
            </a:r>
            <a:r>
              <a:rPr lang="en-US" sz="1300" dirty="0" smtClean="0">
                <a:latin typeface="Lucida Console" panose="020B0609040504020204" pitchFamily="49" charset="0"/>
              </a:rPr>
              <a:t>)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            </a:t>
            </a:r>
            <a:r>
              <a:rPr lang="en-US" sz="1300" dirty="0">
                <a:latin typeface="Lucida Console" panose="020B0609040504020204" pitchFamily="49" charset="0"/>
              </a:rPr>
              <a:t>Index Cond: (unique1 &lt; 10</a:t>
            </a:r>
            <a:r>
              <a:rPr lang="en-US" sz="1300" dirty="0" smtClean="0">
                <a:latin typeface="Lucida Console" panose="020B0609040504020204" pitchFamily="49" charset="0"/>
              </a:rPr>
              <a:t>)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</a:t>
            </a:r>
            <a:r>
              <a:rPr lang="en-US" sz="1300" dirty="0">
                <a:latin typeface="Lucida Console" panose="020B0609040504020204" pitchFamily="49" charset="0"/>
              </a:rPr>
              <a:t>-&gt;  Index Scan using tenk2_unique2 on tenk2 t2  (cost=0.29..7.91 </a:t>
            </a:r>
            <a:r>
              <a:rPr lang="en-US" sz="1300" dirty="0" smtClean="0">
                <a:latin typeface="Lucida Console" panose="020B0609040504020204" pitchFamily="49" charset="0"/>
              </a:rPr>
              <a:t>rows=1 </a:t>
            </a:r>
            <a:r>
              <a:rPr lang="en-US" sz="1300" dirty="0">
                <a:latin typeface="Lucida Console" panose="020B0609040504020204" pitchFamily="49" charset="0"/>
              </a:rPr>
              <a:t>width=244</a:t>
            </a:r>
            <a:r>
              <a:rPr lang="en-US" sz="1300" dirty="0" smtClean="0">
                <a:latin typeface="Lucida Console" panose="020B0609040504020204" pitchFamily="49" charset="0"/>
              </a:rPr>
              <a:t>)</a:t>
            </a:r>
            <a:br>
              <a:rPr lang="en-US" sz="1300" dirty="0" smtClean="0">
                <a:latin typeface="Lucida Console" panose="020B0609040504020204" pitchFamily="49" charset="0"/>
              </a:rPr>
            </a:br>
            <a:r>
              <a:rPr lang="en-US" sz="1300" dirty="0" smtClean="0">
                <a:latin typeface="Lucida Console" panose="020B0609040504020204" pitchFamily="49" charset="0"/>
              </a:rPr>
              <a:t>         </a:t>
            </a:r>
            <a:r>
              <a:rPr lang="en-US" sz="1300" dirty="0">
                <a:latin typeface="Lucida Console" panose="020B0609040504020204" pitchFamily="49" charset="0"/>
              </a:rPr>
              <a:t>Index Cond: (unique2 = t1.unique2)</a:t>
            </a:r>
            <a:endParaRPr lang="en-US" sz="1300" dirty="0" smtClean="0">
              <a:latin typeface="Lucida Console" panose="020B0609040504020204" pitchFamily="49" charset="0"/>
            </a:endParaRPr>
          </a:p>
          <a:p>
            <a:endParaRPr lang="en-US" dirty="0"/>
          </a:p>
          <a:p>
            <a:r>
              <a:rPr lang="en-US" dirty="0" smtClean="0"/>
              <a:t>We’ll dig more into how to interpret these in activities and lectures…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5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7395633" cy="10142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You Should Know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200900" cy="44975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Relational databases are, and have been, the primary way of persisting data in many production software systems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SQL is a very expressive language</a:t>
            </a:r>
          </a:p>
          <a:p>
            <a:pPr lvl="1"/>
            <a:r>
              <a:rPr lang="en-US" dirty="0" smtClean="0"/>
              <a:t>Concurrency is a first-class citizen</a:t>
            </a:r>
          </a:p>
          <a:p>
            <a:pPr lvl="1"/>
            <a:r>
              <a:rPr lang="en-US" dirty="0" smtClean="0"/>
              <a:t>Taking trips on ACID</a:t>
            </a:r>
          </a:p>
          <a:p>
            <a:pPr lvl="1"/>
            <a:r>
              <a:rPr lang="en-US" dirty="0" smtClean="0"/>
              <a:t>Can be </a:t>
            </a:r>
            <a:r>
              <a:rPr lang="en-US" i="1" dirty="0" smtClean="0"/>
              <a:t>very </a:t>
            </a:r>
            <a:r>
              <a:rPr lang="en-US" dirty="0" smtClean="0"/>
              <a:t>fast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They take some learning</a:t>
            </a:r>
          </a:p>
          <a:p>
            <a:pPr lvl="1"/>
            <a:r>
              <a:rPr lang="en-US" dirty="0" smtClean="0"/>
              <a:t>Need to have pre-defined schemas</a:t>
            </a:r>
            <a:endParaRPr lang="en-US" dirty="0"/>
          </a:p>
          <a:p>
            <a:r>
              <a:rPr lang="en-US" dirty="0" smtClean="0"/>
              <a:t>Most software engineers will work with these…</a:t>
            </a:r>
          </a:p>
          <a:p>
            <a:pPr lvl="1"/>
            <a:r>
              <a:rPr lang="en-US" dirty="0" smtClean="0"/>
              <a:t>…but few will implement them</a:t>
            </a:r>
          </a:p>
          <a:p>
            <a:pPr lvl="1"/>
            <a:r>
              <a:rPr lang="en-US" dirty="0" smtClean="0"/>
              <a:t>BUT! Knowing about their implementation will help you greatly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on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200900" cy="428591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Databases must be </a:t>
            </a:r>
            <a:r>
              <a:rPr lang="en-US" i="1" dirty="0" smtClean="0"/>
              <a:t>transactional</a:t>
            </a:r>
          </a:p>
          <a:p>
            <a:r>
              <a:rPr lang="en-US" dirty="0" smtClean="0"/>
              <a:t>Key set of properties of transactional databases: ACID</a:t>
            </a:r>
          </a:p>
          <a:p>
            <a:pPr lvl="1"/>
            <a:r>
              <a:rPr lang="en-US" dirty="0" smtClean="0"/>
              <a:t>Atomicity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Isolation</a:t>
            </a:r>
          </a:p>
          <a:p>
            <a:pPr lvl="1"/>
            <a:r>
              <a:rPr lang="en-US" dirty="0" smtClean="0"/>
              <a:t>Durability</a:t>
            </a:r>
          </a:p>
          <a:p>
            <a:r>
              <a:rPr lang="en-US" dirty="0" smtClean="0"/>
              <a:t>Atomicity</a:t>
            </a:r>
          </a:p>
          <a:p>
            <a:pPr lvl="1"/>
            <a:r>
              <a:rPr lang="en-US" dirty="0" smtClean="0"/>
              <a:t>Every transaction cannot be divided</a:t>
            </a:r>
          </a:p>
          <a:p>
            <a:pPr lvl="1"/>
            <a:r>
              <a:rPr lang="en-US" dirty="0" smtClean="0"/>
              <a:t>Aborted transactions simply don’t happen</a:t>
            </a:r>
          </a:p>
          <a:p>
            <a:pPr lvl="1"/>
            <a:r>
              <a:rPr lang="en-US" dirty="0" smtClean="0"/>
              <a:t>If one part of the transaction fails, entire transaction fails</a:t>
            </a:r>
          </a:p>
          <a:p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Every transaction will keep the database in a valid state</a:t>
            </a:r>
          </a:p>
          <a:p>
            <a:pPr lvl="1"/>
            <a:r>
              <a:rPr lang="en-US" dirty="0" smtClean="0"/>
              <a:t>No transaction should “corrupt” the database </a:t>
            </a:r>
          </a:p>
          <a:p>
            <a:pPr lvl="1"/>
            <a:r>
              <a:rPr lang="en-US" dirty="0" smtClean="0"/>
              <a:t>Every constraint imposed on the system is always respected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the ID on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Isolation</a:t>
            </a:r>
          </a:p>
          <a:p>
            <a:pPr lvl="1"/>
            <a:r>
              <a:rPr lang="en-US" dirty="0" smtClean="0"/>
              <a:t>Transactions should not collide with one another</a:t>
            </a:r>
          </a:p>
          <a:p>
            <a:pPr lvl="1"/>
            <a:r>
              <a:rPr lang="en-US" dirty="0" smtClean="0"/>
              <a:t>Every transaction executed in parallel should result in a system state that would have been the same if executed sequentially</a:t>
            </a:r>
            <a:endParaRPr lang="en-US" dirty="0"/>
          </a:p>
          <a:p>
            <a:r>
              <a:rPr lang="en-US" dirty="0" smtClean="0"/>
              <a:t>Durability</a:t>
            </a:r>
          </a:p>
          <a:p>
            <a:pPr lvl="1"/>
            <a:r>
              <a:rPr lang="en-US" dirty="0" smtClean="0"/>
              <a:t>When a transaction is committed, the data should persist</a:t>
            </a:r>
          </a:p>
          <a:p>
            <a:pPr lvl="1"/>
            <a:r>
              <a:rPr lang="en-US" dirty="0" smtClean="0"/>
              <a:t>Protection against power loss, crashes, etc.</a:t>
            </a:r>
          </a:p>
          <a:p>
            <a:pPr lvl="1"/>
            <a:r>
              <a:rPr lang="en-US" dirty="0" smtClean="0"/>
              <a:t>e.g. Everything must be committed to disk after a transaction (non-volatile memory)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29407"/>
            <a:ext cx="2798233" cy="443799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ACID</a:t>
            </a:r>
          </a:p>
          <a:p>
            <a:r>
              <a:rPr lang="en-US" dirty="0" smtClean="0"/>
              <a:t>Tables/Relations/Models</a:t>
            </a:r>
            <a:endParaRPr lang="en-US" dirty="0" smtClean="0"/>
          </a:p>
          <a:p>
            <a:r>
              <a:rPr lang="en-US" dirty="0" smtClean="0"/>
              <a:t>Column</a:t>
            </a:r>
          </a:p>
          <a:p>
            <a:r>
              <a:rPr lang="en-US" dirty="0" smtClean="0"/>
              <a:t>Schema</a:t>
            </a:r>
          </a:p>
          <a:p>
            <a:r>
              <a:rPr lang="en-US" dirty="0" smtClean="0"/>
              <a:t>Query</a:t>
            </a:r>
          </a:p>
          <a:p>
            <a:r>
              <a:rPr lang="en-US" dirty="0" smtClean="0"/>
              <a:t>Client</a:t>
            </a:r>
          </a:p>
          <a:p>
            <a:r>
              <a:rPr lang="en-US" dirty="0" smtClean="0"/>
              <a:t>Index</a:t>
            </a:r>
          </a:p>
          <a:p>
            <a:r>
              <a:rPr lang="en-US" dirty="0" smtClean="0"/>
              <a:t>Transactions</a:t>
            </a:r>
          </a:p>
          <a:p>
            <a:r>
              <a:rPr lang="en-US" dirty="0" smtClean="0"/>
              <a:t>Commit</a:t>
            </a:r>
          </a:p>
          <a:p>
            <a:r>
              <a:rPr lang="en-US" dirty="0" smtClean="0"/>
              <a:t>Foreign keys</a:t>
            </a:r>
          </a:p>
          <a:p>
            <a:r>
              <a:rPr lang="en-US" dirty="0" smtClean="0"/>
              <a:t>Primary keys</a:t>
            </a:r>
          </a:p>
          <a:p>
            <a:r>
              <a:rPr lang="en-US" dirty="0" smtClean="0"/>
              <a:t>Inner Join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06319" y="1429407"/>
            <a:ext cx="4238591" cy="443799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Outer join</a:t>
            </a:r>
          </a:p>
          <a:p>
            <a:r>
              <a:rPr lang="en-US" dirty="0" smtClean="0"/>
              <a:t>Grouping</a:t>
            </a:r>
          </a:p>
          <a:p>
            <a:r>
              <a:rPr lang="en-US" dirty="0" smtClean="0"/>
              <a:t>Views</a:t>
            </a:r>
          </a:p>
          <a:p>
            <a:r>
              <a:rPr lang="en-US" dirty="0" smtClean="0"/>
              <a:t>Triggers</a:t>
            </a:r>
          </a:p>
          <a:p>
            <a:r>
              <a:rPr lang="en-US" dirty="0" smtClean="0"/>
              <a:t>Constraints</a:t>
            </a:r>
          </a:p>
          <a:p>
            <a:r>
              <a:rPr lang="en-US" dirty="0" smtClean="0"/>
              <a:t>Uniqueness</a:t>
            </a:r>
          </a:p>
          <a:p>
            <a:r>
              <a:rPr lang="en-US" dirty="0" smtClean="0"/>
              <a:t>Distributions</a:t>
            </a:r>
            <a:endParaRPr lang="en-US" dirty="0" smtClean="0"/>
          </a:p>
          <a:p>
            <a:r>
              <a:rPr lang="en-US" dirty="0" smtClean="0"/>
              <a:t>Journaling</a:t>
            </a:r>
          </a:p>
          <a:p>
            <a:r>
              <a:rPr lang="en-US" dirty="0" smtClean="0"/>
              <a:t>Parse trees</a:t>
            </a:r>
          </a:p>
          <a:p>
            <a:r>
              <a:rPr lang="en-US" dirty="0" smtClean="0"/>
              <a:t>Logical query plan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Question to the class: what </a:t>
            </a:r>
            <a:r>
              <a:rPr lang="en-US" dirty="0" smtClean="0"/>
              <a:t>of the above </a:t>
            </a:r>
            <a:r>
              <a:rPr lang="en-US" dirty="0" smtClean="0"/>
              <a:t>would you like me to explain?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30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Example: a blog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200900" cy="45145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blog is going to have many Posts, say 100 posts</a:t>
            </a:r>
          </a:p>
          <a:p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Many-one</a:t>
            </a:r>
          </a:p>
          <a:p>
            <a:pPr lvl="1"/>
            <a:r>
              <a:rPr lang="en-US" dirty="0" smtClean="0"/>
              <a:t>Each comment is attached to a post</a:t>
            </a:r>
          </a:p>
          <a:p>
            <a:pPr lvl="1"/>
            <a:r>
              <a:rPr lang="en-US" dirty="0" smtClean="0"/>
              <a:t>Posts have many comments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comments</a:t>
            </a:r>
            <a:r>
              <a:rPr lang="en-US" dirty="0" smtClean="0"/>
              <a:t> table has a </a:t>
            </a:r>
            <a:r>
              <a:rPr lang="en-US" dirty="0" err="1" smtClean="0">
                <a:latin typeface="Consolas" panose="020B0609020204030204" pitchFamily="49" charset="0"/>
              </a:rPr>
              <a:t>post_id</a:t>
            </a:r>
            <a:r>
              <a:rPr lang="en-US" dirty="0" smtClean="0"/>
              <a:t> column</a:t>
            </a:r>
          </a:p>
          <a:p>
            <a:pPr lvl="1"/>
            <a:r>
              <a:rPr lang="en-US" dirty="0" smtClean="0"/>
              <a:t>Say we have 2000 comments</a:t>
            </a:r>
          </a:p>
          <a:p>
            <a:r>
              <a:rPr lang="en-US" dirty="0" smtClean="0"/>
              <a:t>Each Post has multiple Tags </a:t>
            </a:r>
          </a:p>
          <a:p>
            <a:pPr lvl="1"/>
            <a:r>
              <a:rPr lang="en-US" dirty="0" smtClean="0"/>
              <a:t>Many-many</a:t>
            </a:r>
          </a:p>
          <a:p>
            <a:pPr lvl="1"/>
            <a:r>
              <a:rPr lang="en-US" dirty="0" smtClean="0"/>
              <a:t>Each Tag has lots of posts</a:t>
            </a:r>
          </a:p>
          <a:p>
            <a:pPr lvl="1"/>
            <a:r>
              <a:rPr lang="en-US" dirty="0" smtClean="0"/>
              <a:t>Each Post has lots of Tags</a:t>
            </a:r>
          </a:p>
          <a:p>
            <a:pPr lvl="1"/>
            <a:r>
              <a:rPr lang="en-US" dirty="0" smtClean="0"/>
              <a:t>Need a </a:t>
            </a:r>
            <a:r>
              <a:rPr lang="en-US" dirty="0" smtClean="0">
                <a:latin typeface="Consolas" panose="020B0609020204030204" pitchFamily="49" charset="0"/>
              </a:rPr>
              <a:t>tags </a:t>
            </a:r>
            <a:r>
              <a:rPr lang="en-US" dirty="0" smtClean="0"/>
              <a:t>table</a:t>
            </a:r>
          </a:p>
          <a:p>
            <a:pPr lvl="1"/>
            <a:r>
              <a:rPr lang="en-US" dirty="0" smtClean="0"/>
              <a:t>Need a </a:t>
            </a:r>
            <a:r>
              <a:rPr lang="en-US" dirty="0" smtClean="0">
                <a:latin typeface="Consolas" panose="020B0609020204030204" pitchFamily="49" charset="0"/>
              </a:rPr>
              <a:t>tagged</a:t>
            </a:r>
            <a:r>
              <a:rPr lang="en-US" dirty="0" smtClean="0"/>
              <a:t> table: </a:t>
            </a:r>
            <a:r>
              <a:rPr lang="en-US" dirty="0" err="1" smtClean="0">
                <a:latin typeface="Consolas" panose="020B0609020204030204" pitchFamily="49" charset="0"/>
              </a:rPr>
              <a:t>post_id</a:t>
            </a:r>
            <a:r>
              <a:rPr lang="en-US" dirty="0"/>
              <a:t> </a:t>
            </a:r>
            <a:r>
              <a:rPr lang="en-US" dirty="0" smtClean="0"/>
              <a:t>and a </a:t>
            </a:r>
            <a:r>
              <a:rPr lang="en-US" dirty="0" err="1" smtClean="0">
                <a:latin typeface="Consolas" panose="020B0609020204030204" pitchFamily="49" charset="0"/>
              </a:rPr>
              <a:t>tag_id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Say we have 30 tags and 400 tagged entries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Refresher: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937500" cy="42859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Get </a:t>
            </a:r>
            <a:r>
              <a:rPr lang="en-US" dirty="0"/>
              <a:t>all </a:t>
            </a:r>
            <a:r>
              <a:rPr lang="en-US" dirty="0" smtClean="0"/>
              <a:t>comments on </a:t>
            </a:r>
            <a:r>
              <a:rPr lang="en-US" dirty="0"/>
              <a:t>posts </a:t>
            </a:r>
            <a:r>
              <a:rPr lang="en-US" dirty="0" smtClean="0"/>
              <a:t>before November 8, 2016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SELECT comments.* FROM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comments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INNER JOIN posts ON comments.post_id=posts.id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WHERE </a:t>
            </a:r>
            <a:r>
              <a:rPr lang="en-US" dirty="0" err="1" smtClean="0">
                <a:latin typeface="Consolas" panose="020B0609020204030204" pitchFamily="49" charset="0"/>
              </a:rPr>
              <a:t>posts.date</a:t>
            </a:r>
            <a:r>
              <a:rPr lang="en-US" dirty="0" smtClean="0">
                <a:latin typeface="Consolas" panose="020B0609020204030204" pitchFamily="49" charset="0"/>
              </a:rPr>
              <a:t> &lt; ‘2016-11-08’</a:t>
            </a:r>
            <a:endParaRPr lang="en-US" dirty="0" smtClean="0"/>
          </a:p>
          <a:p>
            <a:r>
              <a:rPr lang="en-US" dirty="0" smtClean="0"/>
              <a:t>Get all posts tagged with “Food”</a:t>
            </a:r>
          </a:p>
          <a:p>
            <a:r>
              <a:rPr lang="en-US" dirty="0">
                <a:latin typeface="Consolas" panose="020B0609020204030204" pitchFamily="49" charset="0"/>
              </a:rPr>
              <a:t>SELECT </a:t>
            </a:r>
            <a:r>
              <a:rPr lang="en-US" dirty="0" smtClean="0">
                <a:latin typeface="Consolas" panose="020B0609020204030204" pitchFamily="49" charset="0"/>
              </a:rPr>
              <a:t>posts.* </a:t>
            </a:r>
            <a:r>
              <a:rPr lang="en-US" dirty="0">
                <a:latin typeface="Consolas" panose="020B0609020204030204" pitchFamily="49" charset="0"/>
              </a:rPr>
              <a:t>FROM 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posts 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  INNER JOIN </a:t>
            </a:r>
            <a:r>
              <a:rPr lang="en-US" dirty="0" smtClean="0">
                <a:latin typeface="Consolas" panose="020B0609020204030204" pitchFamily="49" charset="0"/>
              </a:rPr>
              <a:t>tagged </a:t>
            </a:r>
            <a:r>
              <a:rPr lang="en-US" dirty="0">
                <a:latin typeface="Consolas" panose="020B0609020204030204" pitchFamily="49" charset="0"/>
              </a:rPr>
              <a:t>ON </a:t>
            </a:r>
            <a:r>
              <a:rPr lang="en-US" dirty="0" smtClean="0">
                <a:latin typeface="Consolas" panose="020B0609020204030204" pitchFamily="49" charset="0"/>
              </a:rPr>
              <a:t>tagged.post_id=posts.id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-US" dirty="0">
                <a:latin typeface="Consolas" panose="020B0609020204030204" pitchFamily="49" charset="0"/>
              </a:rPr>
              <a:t>INNER JOIN </a:t>
            </a:r>
            <a:r>
              <a:rPr lang="en-US" dirty="0" smtClean="0">
                <a:latin typeface="Consolas" panose="020B0609020204030204" pitchFamily="49" charset="0"/>
              </a:rPr>
              <a:t>tags ON tagged.tag_id=tags.id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</a:rPr>
              <a:t>WHERE </a:t>
            </a:r>
            <a:r>
              <a:rPr lang="en-US" dirty="0" smtClean="0">
                <a:latin typeface="Consolas" panose="020B0609020204030204" pitchFamily="49" charset="0"/>
              </a:rPr>
              <a:t>tags.name = ‘Politics’</a:t>
            </a:r>
            <a:endParaRPr lang="en-US" dirty="0"/>
          </a:p>
          <a:p>
            <a:r>
              <a:rPr lang="en-US" dirty="0" smtClean="0"/>
              <a:t>Primary keys: </a:t>
            </a:r>
            <a:r>
              <a:rPr lang="en-US" dirty="0" smtClean="0">
                <a:latin typeface="Consolas" panose="020B0609020204030204" pitchFamily="49" charset="0"/>
              </a:rPr>
              <a:t>posts.id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comments,id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tags.id</a:t>
            </a:r>
          </a:p>
          <a:p>
            <a:r>
              <a:rPr lang="en-US" dirty="0" smtClean="0"/>
              <a:t>Foreign keys: </a:t>
            </a:r>
            <a:r>
              <a:rPr lang="en-US" dirty="0" err="1" smtClean="0">
                <a:latin typeface="Consolas" panose="020B0609020204030204" pitchFamily="49" charset="0"/>
              </a:rPr>
              <a:t>comments.post_id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tagged.tag_id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post_id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smtClean="0"/>
              <a:t>etc.</a:t>
            </a:r>
          </a:p>
          <a:p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Relations and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870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word “relation” is the algebraic term for a “table”</a:t>
            </a:r>
          </a:p>
          <a:p>
            <a:r>
              <a:rPr lang="en-US" dirty="0" smtClean="0"/>
              <a:t>Relations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Think about a table like traversing a CSV file</a:t>
            </a:r>
          </a:p>
          <a:p>
            <a:pPr lvl="1"/>
            <a:r>
              <a:rPr lang="en-US" dirty="0"/>
              <a:t>You can </a:t>
            </a:r>
            <a:r>
              <a:rPr lang="en-US" dirty="0" smtClean="0"/>
              <a:t>read it line-by-line to search</a:t>
            </a:r>
          </a:p>
          <a:p>
            <a:pPr lvl="1"/>
            <a:r>
              <a:rPr lang="en-US" dirty="0"/>
              <a:t>You want to avoid putting the ENTIRE table in memory, so only look at small pieces at once</a:t>
            </a:r>
          </a:p>
          <a:p>
            <a:pPr lvl="1"/>
            <a:r>
              <a:rPr lang="en-US" dirty="0" smtClean="0"/>
              <a:t>You can jump to a line </a:t>
            </a:r>
            <a:r>
              <a:rPr lang="en-US" i="1" u="sng" dirty="0" smtClean="0"/>
              <a:t>if</a:t>
            </a:r>
            <a:r>
              <a:rPr lang="en-US" i="1" dirty="0" smtClean="0"/>
              <a:t> </a:t>
            </a:r>
            <a:r>
              <a:rPr lang="en-US" dirty="0" smtClean="0"/>
              <a:t>you know the byte# to jump to</a:t>
            </a:r>
          </a:p>
          <a:p>
            <a:pPr lvl="1"/>
            <a:r>
              <a:rPr lang="en-US" dirty="0" smtClean="0"/>
              <a:t>Not necessarily sorted, maybe mostly sorted</a:t>
            </a:r>
          </a:p>
          <a:p>
            <a:pPr lvl="1"/>
            <a:r>
              <a:rPr lang="en-US" dirty="0" smtClean="0"/>
              <a:t>Constantly being inserted and deleted</a:t>
            </a:r>
          </a:p>
          <a:p>
            <a:r>
              <a:rPr lang="en-US" dirty="0" smtClean="0"/>
              <a:t>Attributes </a:t>
            </a:r>
            <a:r>
              <a:rPr lang="en-US" dirty="0" smtClean="0">
                <a:sym typeface="Wingdings" panose="05000000000000000000" pitchFamily="2" charset="2"/>
              </a:rPr>
              <a:t> Columns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These are laid out in-order on disk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But, the interface for an individual column is usually a hash table.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random access to any column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 be fixed-width or variable width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this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354667"/>
            <a:ext cx="7895167" cy="519006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How might you execute this on CSV files?</a:t>
            </a:r>
            <a:br>
              <a:rPr lang="en-US" dirty="0"/>
            </a:br>
            <a:r>
              <a:rPr lang="en-US" sz="1400" dirty="0">
                <a:latin typeface="Consolas" panose="020B0609020204030204" pitchFamily="49" charset="0"/>
              </a:rPr>
              <a:t>SELECT comments.* FROM 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comments 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INNER JOIN posts ON comments.post_id=posts.id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WHERE </a:t>
            </a:r>
            <a:r>
              <a:rPr lang="en-US" sz="1400" dirty="0" err="1">
                <a:latin typeface="Consolas" panose="020B0609020204030204" pitchFamily="49" charset="0"/>
              </a:rPr>
              <a:t>posts.date</a:t>
            </a:r>
            <a:r>
              <a:rPr lang="en-US" sz="1400" dirty="0">
                <a:latin typeface="Consolas" panose="020B0609020204030204" pitchFamily="49" charset="0"/>
              </a:rPr>
              <a:t> &lt; ‘</a:t>
            </a:r>
            <a:r>
              <a:rPr lang="en-US" sz="1400" dirty="0" smtClean="0">
                <a:latin typeface="Consolas" panose="020B0609020204030204" pitchFamily="49" charset="0"/>
              </a:rPr>
              <a:t>2016-11-08’</a:t>
            </a:r>
            <a:endParaRPr lang="en-US" dirty="0"/>
          </a:p>
          <a:p>
            <a:r>
              <a:rPr lang="en-US" dirty="0" smtClean="0"/>
              <a:t>Nested </a:t>
            </a:r>
            <a:r>
              <a:rPr lang="en-US" dirty="0"/>
              <a:t>for-loops! This is also called a “full table scan”</a:t>
            </a:r>
          </a:p>
          <a:p>
            <a:r>
              <a:rPr lang="en-US" dirty="0"/>
              <a:t>Option 1: </a:t>
            </a:r>
            <a:r>
              <a:rPr lang="en-US" dirty="0" smtClean="0"/>
              <a:t>comments first</a:t>
            </a:r>
          </a:p>
          <a:p>
            <a:pPr lvl="1"/>
            <a:r>
              <a:rPr lang="en-US" dirty="0" smtClean="0"/>
              <a:t>Loop </a:t>
            </a:r>
            <a:r>
              <a:rPr lang="en-US" dirty="0"/>
              <a:t>through </a:t>
            </a:r>
            <a:r>
              <a:rPr lang="en-US" dirty="0" smtClean="0"/>
              <a:t>all comments</a:t>
            </a:r>
          </a:p>
          <a:p>
            <a:pPr lvl="2"/>
            <a:r>
              <a:rPr lang="en-US" dirty="0" smtClean="0"/>
              <a:t>Loop through all posts</a:t>
            </a:r>
          </a:p>
          <a:p>
            <a:pPr lvl="3"/>
            <a:r>
              <a:rPr lang="en-US" dirty="0" smtClean="0">
                <a:latin typeface="Consolas" panose="020B0609020204030204" pitchFamily="49" charset="0"/>
              </a:rPr>
              <a:t>comments.post_id=posts.id</a:t>
            </a:r>
          </a:p>
          <a:p>
            <a:pPr lvl="3"/>
            <a:r>
              <a:rPr lang="en-US" dirty="0" smtClean="0">
                <a:latin typeface="Consolas" panose="020B0609020204030204" pitchFamily="49" charset="0"/>
              </a:rPr>
              <a:t>AND </a:t>
            </a:r>
            <a:r>
              <a:rPr lang="en-US" dirty="0" err="1">
                <a:latin typeface="Consolas" panose="020B0609020204030204" pitchFamily="49" charset="0"/>
              </a:rPr>
              <a:t>posts.date</a:t>
            </a:r>
            <a:r>
              <a:rPr lang="en-US" dirty="0">
                <a:latin typeface="Consolas" panose="020B0609020204030204" pitchFamily="49" charset="0"/>
              </a:rPr>
              <a:t> &lt; ‘</a:t>
            </a:r>
            <a:r>
              <a:rPr lang="en-US" dirty="0" smtClean="0">
                <a:latin typeface="Consolas" panose="020B0609020204030204" pitchFamily="49" charset="0"/>
              </a:rPr>
              <a:t>2016-11-08’</a:t>
            </a:r>
            <a:endParaRPr lang="en-US" dirty="0" smtClean="0"/>
          </a:p>
          <a:p>
            <a:pPr lvl="1"/>
            <a:r>
              <a:rPr lang="en-US" dirty="0" smtClean="0"/>
              <a:t>How many checks? 100x2000 = 200k checks!</a:t>
            </a:r>
          </a:p>
          <a:p>
            <a:r>
              <a:rPr lang="en-US" dirty="0" smtClean="0"/>
              <a:t>Option 2: posts first</a:t>
            </a:r>
          </a:p>
          <a:p>
            <a:pPr lvl="1"/>
            <a:r>
              <a:rPr lang="en-US" dirty="0" smtClean="0"/>
              <a:t>Loop through posts </a:t>
            </a:r>
          </a:p>
          <a:p>
            <a:pPr lvl="2"/>
            <a:r>
              <a:rPr lang="en-US" dirty="0" smtClean="0"/>
              <a:t>If the post qualifies: </a:t>
            </a:r>
            <a:r>
              <a:rPr lang="en-US" dirty="0" smtClean="0">
                <a:latin typeface="Consolas" panose="020B0609020204030204" pitchFamily="49" charset="0"/>
              </a:rPr>
              <a:t>date &lt; ‘2016-11-08’</a:t>
            </a:r>
          </a:p>
          <a:p>
            <a:pPr lvl="3"/>
            <a:r>
              <a:rPr lang="en-US" dirty="0" smtClean="0"/>
              <a:t>Loop comments, storing </a:t>
            </a:r>
            <a:r>
              <a:rPr lang="en-US" dirty="0" smtClean="0">
                <a:latin typeface="Consolas" panose="020B0609020204030204" pitchFamily="49" charset="0"/>
              </a:rPr>
              <a:t>comments.post_id=posts.id</a:t>
            </a:r>
          </a:p>
          <a:p>
            <a:pPr lvl="1"/>
            <a:r>
              <a:rPr lang="en-US" dirty="0" smtClean="0"/>
              <a:t>How many checks? 30x2000=60k checks!</a:t>
            </a:r>
          </a:p>
          <a:p>
            <a:r>
              <a:rPr lang="en-US" dirty="0" smtClean="0"/>
              <a:t>Option 3: store as you go</a:t>
            </a:r>
          </a:p>
          <a:p>
            <a:pPr lvl="1"/>
            <a:r>
              <a:rPr lang="en-US" dirty="0" smtClean="0"/>
              <a:t>100 + 2000=2100 checks …</a:t>
            </a:r>
            <a:br>
              <a:rPr lang="en-US" dirty="0" smtClean="0"/>
            </a:br>
            <a:r>
              <a:rPr lang="en-US" dirty="0" smtClean="0"/>
              <a:t>if you can store the relevant </a:t>
            </a:r>
            <a:r>
              <a:rPr lang="en-US" dirty="0" err="1" smtClean="0">
                <a:latin typeface="Consolas" panose="020B0609020204030204" pitchFamily="49" charset="0"/>
              </a:rPr>
              <a:t>post_id</a:t>
            </a:r>
            <a:r>
              <a:rPr lang="en-US" dirty="0" err="1" smtClean="0"/>
              <a:t>s</a:t>
            </a:r>
            <a:r>
              <a:rPr lang="en-US" dirty="0" smtClean="0"/>
              <a:t> as you go.</a:t>
            </a:r>
          </a:p>
          <a:p>
            <a:pPr lvl="3"/>
            <a:endParaRPr lang="en-US" dirty="0" smtClean="0">
              <a:latin typeface="Consolas" panose="020B0609020204030204" pitchFamily="49" charset="0"/>
            </a:endParaRPr>
          </a:p>
          <a:p>
            <a:pPr lvl="3"/>
            <a:endParaRPr lang="en-US" dirty="0" smtClean="0">
              <a:latin typeface="Consolas" panose="020B0609020204030204" pitchFamily="49" charset="0"/>
            </a:endParaRPr>
          </a:p>
          <a:p>
            <a:pPr lvl="2"/>
            <a:endParaRPr lang="en-US" dirty="0" smtClean="0">
              <a:latin typeface="Consolas" panose="020B0609020204030204" pitchFamily="49" charset="0"/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1101</TotalTime>
  <Words>1145</Words>
  <Application>Microsoft Office PowerPoint</Application>
  <PresentationFormat>On-screen Show (4:3)</PresentationFormat>
  <Paragraphs>247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Consolas</vt:lpstr>
      <vt:lpstr>Franklin Gothic Book</vt:lpstr>
      <vt:lpstr>Lucida Console</vt:lpstr>
      <vt:lpstr>Wingdings</vt:lpstr>
      <vt:lpstr>Crop</vt:lpstr>
      <vt:lpstr>Introduction to Relational databases</vt:lpstr>
      <vt:lpstr>Why You Should Know Databases</vt:lpstr>
      <vt:lpstr>Stay on ACID</vt:lpstr>
      <vt:lpstr>Put the ID on ACID</vt:lpstr>
      <vt:lpstr>Terminology</vt:lpstr>
      <vt:lpstr>Running Example: a blog</vt:lpstr>
      <vt:lpstr>Query Refresher: Joins</vt:lpstr>
      <vt:lpstr>Doing Relations and Joins</vt:lpstr>
      <vt:lpstr>Do this join</vt:lpstr>
      <vt:lpstr>This Join Can Get Harder</vt:lpstr>
      <vt:lpstr>Performance Takeaways</vt:lpstr>
      <vt:lpstr>Indexes</vt:lpstr>
      <vt:lpstr>PowerPoint Presentation</vt:lpstr>
      <vt:lpstr>PowerPoint Presentation</vt:lpstr>
      <vt:lpstr>PowerPoint Presentation</vt:lpstr>
      <vt:lpstr>PowerPoint Presentation</vt:lpstr>
      <vt:lpstr>Let me EXPLAIN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347</cp:revision>
  <dcterms:created xsi:type="dcterms:W3CDTF">2017-08-28T11:43:38Z</dcterms:created>
  <dcterms:modified xsi:type="dcterms:W3CDTF">2019-03-06T19:17:05Z</dcterms:modified>
</cp:coreProperties>
</file>